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7" r:id="rId2"/>
    <p:sldId id="689" r:id="rId3"/>
    <p:sldId id="690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45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11" autoAdjust="0"/>
    <p:restoredTop sz="87570" autoAdjust="0"/>
  </p:normalViewPr>
  <p:slideViewPr>
    <p:cSldViewPr snapToGrid="0" snapToObjects="1" showGuides="1">
      <p:cViewPr varScale="1">
        <p:scale>
          <a:sx n="103" d="100"/>
          <a:sy n="103" d="100"/>
        </p:scale>
        <p:origin x="1672" y="176"/>
      </p:cViewPr>
      <p:guideLst>
        <p:guide orient="horz" pos="1445"/>
        <p:guide pos="2880"/>
      </p:guideLst>
    </p:cSldViewPr>
  </p:slideViewPr>
  <p:outlineViewPr>
    <p:cViewPr>
      <p:scale>
        <a:sx n="33" d="100"/>
        <a:sy n="33" d="100"/>
      </p:scale>
      <p:origin x="0" y="4054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D1C003-19D2-0544-ABB2-7B5DDD9D0570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495138-5EC4-3046-A841-5E3816CB0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5769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D19C8A-82D2-4548-86C1-D68DF4CAADCD}" type="datetimeFigureOut">
              <a:rPr lang="en-US" smtClean="0"/>
              <a:t>10/27/19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6E87E1-C34A-E14A-9832-6705949ED0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11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6E87E1-C34A-E14A-9832-6705949ED0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69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1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013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407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25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126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150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604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46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455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185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31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Nov 6, 2019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27th International Conference on Advances in Geographic Information Systems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46A9D-89F7-CD43-A1EF-BAA830496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415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3933" y="2130425"/>
            <a:ext cx="8122809" cy="1470025"/>
          </a:xfrm>
        </p:spPr>
        <p:txBody>
          <a:bodyPr>
            <a:normAutofit/>
          </a:bodyPr>
          <a:lstStyle/>
          <a:p>
            <a:r>
              <a:rPr lang="en-US" sz="3200" b="1" dirty="0"/>
              <a:t>Parallel In-Memory Evaluation of Spatial Joins</a:t>
            </a:r>
            <a:br>
              <a:rPr lang="en-US" sz="3200" b="1" dirty="0"/>
            </a:br>
            <a:br>
              <a:rPr lang="en-US" sz="1600" b="1" dirty="0"/>
            </a:br>
            <a:r>
              <a:rPr lang="en-US" sz="2200" b="1" i="1" dirty="0">
                <a:solidFill>
                  <a:schemeClr val="bg1">
                    <a:lumMod val="50000"/>
                  </a:schemeClr>
                </a:solidFill>
              </a:rPr>
              <a:t>Poster Id: 28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64508"/>
            <a:ext cx="6400800" cy="2282663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sz="3000" dirty="0" err="1">
                <a:solidFill>
                  <a:srgbClr val="C0504D"/>
                </a:solidFill>
              </a:rPr>
              <a:t>Dimitrios</a:t>
            </a:r>
            <a:r>
              <a:rPr lang="en-US" sz="3000" dirty="0">
                <a:solidFill>
                  <a:srgbClr val="C0504D"/>
                </a:solidFill>
              </a:rPr>
              <a:t> Tsitsigkos</a:t>
            </a:r>
            <a:r>
              <a:rPr lang="en-US" sz="3000" baseline="30000" dirty="0">
                <a:solidFill>
                  <a:srgbClr val="C0504D"/>
                </a:solidFill>
              </a:rPr>
              <a:t>1,3</a:t>
            </a:r>
            <a:r>
              <a:rPr lang="en-US" sz="3000" dirty="0">
                <a:solidFill>
                  <a:srgbClr val="C0504D"/>
                </a:solidFill>
              </a:rPr>
              <a:t>   Panagiotis Bouros</a:t>
            </a:r>
            <a:r>
              <a:rPr lang="en-US" sz="3000" baseline="30000" dirty="0">
                <a:solidFill>
                  <a:srgbClr val="C0504D"/>
                </a:solidFill>
              </a:rPr>
              <a:t>2</a:t>
            </a:r>
          </a:p>
          <a:p>
            <a:pPr>
              <a:lnSpc>
                <a:spcPct val="120000"/>
              </a:lnSpc>
            </a:pPr>
            <a:r>
              <a:rPr lang="en-US" sz="3000" dirty="0">
                <a:solidFill>
                  <a:srgbClr val="C0504D"/>
                </a:solidFill>
              </a:rPr>
              <a:t>Nikos Mamoulis</a:t>
            </a:r>
            <a:r>
              <a:rPr lang="en-US" sz="3000" baseline="30000" dirty="0">
                <a:solidFill>
                  <a:srgbClr val="C0504D"/>
                </a:solidFill>
              </a:rPr>
              <a:t>3 </a:t>
            </a:r>
            <a:r>
              <a:rPr lang="en-US" sz="3000" dirty="0">
                <a:solidFill>
                  <a:srgbClr val="C0504D"/>
                </a:solidFill>
              </a:rPr>
              <a:t>        </a:t>
            </a:r>
            <a:r>
              <a:rPr lang="en-US" sz="3000" dirty="0" err="1">
                <a:solidFill>
                  <a:srgbClr val="C0504D"/>
                </a:solidFill>
              </a:rPr>
              <a:t>Manolis</a:t>
            </a:r>
            <a:r>
              <a:rPr lang="en-US" sz="3000" dirty="0">
                <a:solidFill>
                  <a:srgbClr val="C0504D"/>
                </a:solidFill>
              </a:rPr>
              <a:t> Terrovitis</a:t>
            </a:r>
            <a:r>
              <a:rPr lang="en-US" sz="3000" baseline="30000" dirty="0">
                <a:solidFill>
                  <a:srgbClr val="C0504D"/>
                </a:solidFill>
              </a:rPr>
              <a:t>1</a:t>
            </a:r>
          </a:p>
          <a:p>
            <a:endParaRPr lang="en-US" sz="2700" baseline="30000" dirty="0">
              <a:solidFill>
                <a:srgbClr val="4F81BD"/>
              </a:solidFill>
            </a:endParaRPr>
          </a:p>
          <a:p>
            <a:r>
              <a:rPr lang="en-US" sz="2400" baseline="30000" dirty="0">
                <a:solidFill>
                  <a:srgbClr val="4F81BD"/>
                </a:solidFill>
              </a:rPr>
              <a:t>1 </a:t>
            </a:r>
            <a:r>
              <a:rPr lang="en-US" sz="2400" dirty="0">
                <a:solidFill>
                  <a:srgbClr val="4F81BD"/>
                </a:solidFill>
              </a:rPr>
              <a:t>Athena RC, Greece</a:t>
            </a:r>
          </a:p>
          <a:p>
            <a:r>
              <a:rPr lang="en-US" sz="2400" baseline="30000" dirty="0">
                <a:solidFill>
                  <a:srgbClr val="4F81BD"/>
                </a:solidFill>
              </a:rPr>
              <a:t>2 </a:t>
            </a:r>
            <a:r>
              <a:rPr lang="en-US" sz="2400" dirty="0">
                <a:solidFill>
                  <a:srgbClr val="4F81BD"/>
                </a:solidFill>
              </a:rPr>
              <a:t>Johannes Gutenberg University Mainz, Germany</a:t>
            </a:r>
          </a:p>
          <a:p>
            <a:r>
              <a:rPr lang="en-US" sz="2400" baseline="30000" dirty="0">
                <a:solidFill>
                  <a:srgbClr val="4F81BD"/>
                </a:solidFill>
              </a:rPr>
              <a:t>3 </a:t>
            </a:r>
            <a:r>
              <a:rPr lang="en-US" sz="2400" dirty="0">
                <a:solidFill>
                  <a:srgbClr val="4F81BD"/>
                </a:solidFill>
              </a:rPr>
              <a:t>University of Ioannina, Greece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A84829-F2F6-1343-938A-E8000021D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7903" y="443759"/>
            <a:ext cx="995855" cy="995855"/>
          </a:xfrm>
          <a:prstGeom prst="rect">
            <a:avLst/>
          </a:prstGeom>
        </p:spPr>
      </p:pic>
      <p:pic>
        <p:nvPicPr>
          <p:cNvPr id="5" name="Picture 4" descr="Johannes_Gutenberg-Universität_Mainz_logo.png">
            <a:extLst>
              <a:ext uri="{FF2B5EF4-FFF2-40B4-BE49-F238E27FC236}">
                <a16:creationId xmlns:a16="http://schemas.microsoft.com/office/drawing/2014/main" id="{1CC9A0D7-0616-B44A-8C79-B84795E600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920" y="-53389"/>
            <a:ext cx="2583179" cy="18573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D3DECA-13CD-344E-BB10-5AEEA19693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7240" y="490112"/>
            <a:ext cx="765299" cy="90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7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0" advClick="0" advTm="20000"/>
    </mc:Choice>
    <mc:Fallback xmlns="">
      <p:transition spd="slow"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Spatial Joins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4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81735" y="6356350"/>
            <a:ext cx="6187218" cy="365125"/>
          </a:xfrm>
        </p:spPr>
        <p:txBody>
          <a:bodyPr/>
          <a:lstStyle/>
          <a:p>
            <a:r>
              <a:rPr lang="en-US" dirty="0"/>
              <a:t>27th ACM SIGSPATIAL International Conference on Advances in Geographic Information Systems</a:t>
            </a:r>
          </a:p>
        </p:txBody>
      </p:sp>
      <p:sp>
        <p:nvSpPr>
          <p:cNvPr id="4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89546A9D-89F7-CD43-A1EF-BAA83049682B}" type="slidenum">
              <a:rPr lang="en-US" smtClean="0"/>
              <a:t>1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2AEFD80-EB3E-8F4E-8752-F11361D1FBC7}"/>
              </a:ext>
            </a:extLst>
          </p:cNvPr>
          <p:cNvCxnSpPr/>
          <p:nvPr/>
        </p:nvCxnSpPr>
        <p:spPr>
          <a:xfrm>
            <a:off x="457200" y="1433384"/>
            <a:ext cx="822960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04D645B-3286-B94C-B31F-7832B51BD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243112"/>
          </a:xfrm>
        </p:spPr>
        <p:txBody>
          <a:bodyPr>
            <a:normAutofit fontScale="85000" lnSpcReduction="20000"/>
          </a:bodyPr>
          <a:lstStyle/>
          <a:p>
            <a:r>
              <a:rPr lang="de-DE" dirty="0">
                <a:solidFill>
                  <a:schemeClr val="accent2"/>
                </a:solidFill>
              </a:rPr>
              <a:t>Fundamental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operation</a:t>
            </a:r>
            <a:endParaRPr lang="de-DE" dirty="0"/>
          </a:p>
          <a:p>
            <a:pPr lvl="1"/>
            <a:r>
              <a:rPr lang="de-DE" dirty="0"/>
              <a:t>GIS,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taks</a:t>
            </a:r>
            <a:r>
              <a:rPr lang="de-DE" dirty="0"/>
              <a:t>, </a:t>
            </a:r>
            <a:r>
              <a:rPr lang="de-DE" dirty="0" err="1"/>
              <a:t>scientific</a:t>
            </a:r>
            <a:r>
              <a:rPr lang="de-DE" dirty="0"/>
              <a:t> </a:t>
            </a:r>
            <a:r>
              <a:rPr lang="de-DE" dirty="0" err="1"/>
              <a:t>applications</a:t>
            </a:r>
            <a:r>
              <a:rPr lang="de-DE" dirty="0"/>
              <a:t> etc.</a:t>
            </a:r>
          </a:p>
          <a:p>
            <a:pPr lvl="1"/>
            <a:r>
              <a:rPr lang="de-DE" dirty="0"/>
              <a:t>Find </a:t>
            </a:r>
            <a:r>
              <a:rPr lang="de-DE" dirty="0" err="1"/>
              <a:t>pairs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>
                <a:solidFill>
                  <a:srgbClr val="0070C0"/>
                </a:solidFill>
              </a:rPr>
              <a:t>rivers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cities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intersect</a:t>
            </a:r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CF5CC1-18D6-7244-ACD0-21A21BCFD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546" y="2878160"/>
            <a:ext cx="5226908" cy="348928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723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0"/>
    </mc:Choice>
    <mc:Fallback xmlns="">
      <p:transition spd="slow" advTm="4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9EF11-8BF9-B64D-99E0-1B84F900C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Partition-</a:t>
            </a:r>
            <a:r>
              <a:rPr lang="de-DE" dirty="0" err="1"/>
              <a:t>based</a:t>
            </a:r>
            <a:r>
              <a:rPr lang="de-DE" dirty="0"/>
              <a:t> Evaluation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25A5DF9-071A-D740-B5DC-0F723E29DD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600198"/>
            <a:ext cx="4188219" cy="4233272"/>
          </a:xfrm>
        </p:spPr>
        <p:txBody>
          <a:bodyPr>
            <a:normAutofit fontScale="77500" lnSpcReduction="20000"/>
          </a:bodyPr>
          <a:lstStyle/>
          <a:p>
            <a:r>
              <a:rPr lang="de-DE" sz="2600" dirty="0">
                <a:solidFill>
                  <a:schemeClr val="accent2"/>
                </a:solidFill>
              </a:rPr>
              <a:t>PBSM</a:t>
            </a:r>
            <a:r>
              <a:rPr lang="de-DE" sz="2600" dirty="0"/>
              <a:t> [Patel </a:t>
            </a:r>
            <a:r>
              <a:rPr lang="de-DE" sz="2600" dirty="0" err="1"/>
              <a:t>and</a:t>
            </a:r>
            <a:r>
              <a:rPr lang="de-DE" sz="2600" dirty="0"/>
              <a:t> </a:t>
            </a:r>
            <a:r>
              <a:rPr lang="de-DE" sz="2600" dirty="0" err="1"/>
              <a:t>DeWitt</a:t>
            </a:r>
            <a:r>
              <a:rPr lang="de-DE" sz="2600" dirty="0"/>
              <a:t> 1996]</a:t>
            </a:r>
          </a:p>
          <a:p>
            <a:pPr marL="803275" lvl="2" indent="-398463">
              <a:lnSpc>
                <a:spcPct val="120000"/>
              </a:lnSpc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200" dirty="0">
                <a:solidFill>
                  <a:prstClr val="black"/>
                </a:solidFill>
              </a:rPr>
              <a:t>Multi-assignment, single-join (MASJ)</a:t>
            </a:r>
          </a:p>
          <a:p>
            <a:pPr marL="803275" lvl="2" indent="-398463">
              <a:lnSpc>
                <a:spcPct val="120000"/>
              </a:lnSpc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200" dirty="0">
                <a:solidFill>
                  <a:prstClr val="black"/>
                </a:solidFill>
              </a:rPr>
              <a:t>One independent join task per partition</a:t>
            </a:r>
          </a:p>
          <a:p>
            <a:pPr marL="803275" lvl="2" indent="-398463">
              <a:lnSpc>
                <a:spcPct val="120000"/>
              </a:lnSpc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200" dirty="0">
                <a:solidFill>
                  <a:prstClr val="black"/>
                </a:solidFill>
              </a:rPr>
              <a:t>Suitable for dynamic data, no preprocessing</a:t>
            </a:r>
          </a:p>
          <a:p>
            <a:pPr marL="803275" lvl="2" indent="-398463">
              <a:lnSpc>
                <a:spcPct val="120000"/>
              </a:lnSpc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200" dirty="0">
                <a:solidFill>
                  <a:prstClr val="black"/>
                </a:solidFill>
              </a:rPr>
              <a:t>Simple, easy to implement</a:t>
            </a:r>
          </a:p>
          <a:p>
            <a:pPr marL="803275" lvl="2" indent="-398463">
              <a:lnSpc>
                <a:spcPct val="120000"/>
              </a:lnSpc>
              <a:buClr>
                <a:srgbClr val="00B050"/>
              </a:buClr>
              <a:buFont typeface="Wingdings" pitchFamily="2" charset="2"/>
              <a:buChar char="ü"/>
            </a:pPr>
            <a:r>
              <a:rPr lang="en-US" sz="2200" dirty="0"/>
              <a:t>Adopted by all distributed spatial DMS</a:t>
            </a:r>
            <a:endParaRPr lang="en-US" sz="2200" dirty="0">
              <a:solidFill>
                <a:prstClr val="black"/>
              </a:solidFill>
            </a:endParaRPr>
          </a:p>
          <a:p>
            <a:endParaRPr lang="de-D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DB55CAF-F98E-D940-B33C-E43CA4674A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05489" y="1600200"/>
            <a:ext cx="3981311" cy="4560319"/>
          </a:xfrm>
        </p:spPr>
        <p:txBody>
          <a:bodyPr>
            <a:normAutofit fontScale="77500" lnSpcReduction="20000"/>
          </a:bodyPr>
          <a:lstStyle/>
          <a:p>
            <a:r>
              <a:rPr lang="de-DE" sz="2600" dirty="0" err="1">
                <a:solidFill>
                  <a:schemeClr val="accent2"/>
                </a:solidFill>
              </a:rPr>
              <a:t>Challenges</a:t>
            </a:r>
            <a:endParaRPr lang="de-DE" sz="2600" dirty="0">
              <a:solidFill>
                <a:schemeClr val="accent2"/>
              </a:solidFill>
            </a:endParaRPr>
          </a:p>
          <a:p>
            <a:pPr lvl="1"/>
            <a:r>
              <a:rPr lang="de-DE" sz="2200" dirty="0">
                <a:solidFill>
                  <a:schemeClr val="accent1"/>
                </a:solidFill>
              </a:rPr>
              <a:t>In-memory</a:t>
            </a:r>
            <a:r>
              <a:rPr lang="de-DE" sz="2200" dirty="0"/>
              <a:t> </a:t>
            </a:r>
            <a:r>
              <a:rPr lang="de-DE" sz="2200" dirty="0" err="1"/>
              <a:t>evaluation</a:t>
            </a:r>
            <a:endParaRPr lang="de-DE" sz="2200" dirty="0"/>
          </a:p>
          <a:p>
            <a:pPr lvl="1"/>
            <a:r>
              <a:rPr lang="de-DE" sz="2200" dirty="0">
                <a:solidFill>
                  <a:schemeClr val="accent1"/>
                </a:solidFill>
              </a:rPr>
              <a:t>Type</a:t>
            </a:r>
            <a:r>
              <a:rPr lang="de-DE" sz="2200" dirty="0"/>
              <a:t> </a:t>
            </a:r>
            <a:r>
              <a:rPr lang="de-DE" sz="2200" dirty="0" err="1"/>
              <a:t>and</a:t>
            </a:r>
            <a:r>
              <a:rPr lang="de-DE" sz="2200" dirty="0"/>
              <a:t> </a:t>
            </a:r>
            <a:r>
              <a:rPr lang="de-DE" sz="2200" dirty="0" err="1">
                <a:solidFill>
                  <a:schemeClr val="accent1"/>
                </a:solidFill>
              </a:rPr>
              <a:t>number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partitions</a:t>
            </a:r>
            <a:endParaRPr lang="de-DE" sz="2200" dirty="0"/>
          </a:p>
          <a:p>
            <a:pPr lvl="1"/>
            <a:endParaRPr lang="de-DE" sz="2200" dirty="0"/>
          </a:p>
          <a:p>
            <a:pPr lvl="1"/>
            <a:endParaRPr lang="de-DE" sz="2200" dirty="0"/>
          </a:p>
          <a:p>
            <a:pPr lvl="1"/>
            <a:r>
              <a:rPr lang="de-DE" sz="2200" dirty="0">
                <a:solidFill>
                  <a:schemeClr val="bg1"/>
                </a:solidFill>
              </a:rPr>
              <a:t>                      </a:t>
            </a:r>
            <a:r>
              <a:rPr lang="de-DE" sz="2200" dirty="0"/>
              <a:t>Vs</a:t>
            </a:r>
          </a:p>
          <a:p>
            <a:pPr lvl="1"/>
            <a:endParaRPr lang="de-DE" sz="2200" dirty="0"/>
          </a:p>
          <a:p>
            <a:pPr lvl="1"/>
            <a:endParaRPr lang="de-DE" sz="2200" dirty="0"/>
          </a:p>
          <a:p>
            <a:pPr lvl="1"/>
            <a:endParaRPr lang="de-DE" sz="2200" dirty="0"/>
          </a:p>
          <a:p>
            <a:pPr lvl="1"/>
            <a:r>
              <a:rPr lang="de-DE" sz="2200" dirty="0" err="1"/>
              <a:t>Handing</a:t>
            </a:r>
            <a:r>
              <a:rPr lang="de-DE" sz="2200" dirty="0"/>
              <a:t> </a:t>
            </a:r>
            <a:r>
              <a:rPr lang="de-DE" sz="2200" dirty="0" err="1">
                <a:solidFill>
                  <a:schemeClr val="accent1"/>
                </a:solidFill>
              </a:rPr>
              <a:t>duplicates</a:t>
            </a:r>
            <a:endParaRPr lang="de-DE" sz="2200" dirty="0">
              <a:solidFill>
                <a:schemeClr val="accent1"/>
              </a:solidFill>
            </a:endParaRPr>
          </a:p>
          <a:p>
            <a:pPr lvl="1"/>
            <a:endParaRPr lang="de-DE" sz="2200" dirty="0"/>
          </a:p>
          <a:p>
            <a:pPr lvl="1"/>
            <a:endParaRPr lang="de-DE" sz="2200" dirty="0"/>
          </a:p>
          <a:p>
            <a:pPr lvl="1"/>
            <a:endParaRPr lang="de-DE" sz="2200" dirty="0"/>
          </a:p>
          <a:p>
            <a:pPr lvl="1"/>
            <a:endParaRPr lang="de-DE" sz="2200" dirty="0"/>
          </a:p>
          <a:p>
            <a:pPr lvl="1"/>
            <a:r>
              <a:rPr lang="de-DE" sz="2200" dirty="0" err="1"/>
              <a:t>Selecting</a:t>
            </a:r>
            <a:r>
              <a:rPr lang="de-DE" sz="2200" dirty="0"/>
              <a:t> </a:t>
            </a:r>
            <a:r>
              <a:rPr lang="de-DE" sz="2200" dirty="0" err="1">
                <a:solidFill>
                  <a:schemeClr val="accent1"/>
                </a:solidFill>
              </a:rPr>
              <a:t>sweeping</a:t>
            </a:r>
            <a:r>
              <a:rPr lang="de-DE" sz="2200" dirty="0">
                <a:solidFill>
                  <a:schemeClr val="accent1"/>
                </a:solidFill>
              </a:rPr>
              <a:t> </a:t>
            </a:r>
            <a:r>
              <a:rPr lang="de-DE" sz="2200" dirty="0" err="1">
                <a:solidFill>
                  <a:schemeClr val="accent1"/>
                </a:solidFill>
              </a:rPr>
              <a:t>axis</a:t>
            </a:r>
            <a:endParaRPr lang="de-DE" sz="2200" dirty="0">
              <a:solidFill>
                <a:schemeClr val="accent1"/>
              </a:solidFill>
            </a:endParaRPr>
          </a:p>
          <a:p>
            <a:pPr lvl="1"/>
            <a:r>
              <a:rPr lang="de-DE" sz="2200" dirty="0">
                <a:solidFill>
                  <a:schemeClr val="accent1"/>
                </a:solidFill>
              </a:rPr>
              <a:t>Parallel</a:t>
            </a:r>
            <a:r>
              <a:rPr lang="de-DE" sz="2200" dirty="0"/>
              <a:t> </a:t>
            </a:r>
            <a:r>
              <a:rPr lang="de-DE" sz="2200" dirty="0" err="1"/>
              <a:t>processing</a:t>
            </a:r>
            <a:r>
              <a:rPr lang="de-DE" sz="2200" dirty="0"/>
              <a:t> on multi-core CPUs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3760C-08A0-CF42-B8E0-05A37CB90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Nov 6, 2019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D2D0C-4F04-2E4D-9134-AF820A3B0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46A9D-89F7-CD43-A1EF-BAA83049682B}" type="slidenum">
              <a:rPr lang="en-US" smtClean="0"/>
              <a:t>2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0259E3-3E04-C841-8E1E-30F4D7661BC2}"/>
              </a:ext>
            </a:extLst>
          </p:cNvPr>
          <p:cNvCxnSpPr/>
          <p:nvPr/>
        </p:nvCxnSpPr>
        <p:spPr>
          <a:xfrm>
            <a:off x="457200" y="1433384"/>
            <a:ext cx="8229600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34A8D2D-F7BD-0D43-9732-E341586850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779" y="4407826"/>
            <a:ext cx="2379442" cy="12701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A897B6-9852-FF49-8936-A95EF72A5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4749" y="2501164"/>
            <a:ext cx="1153629" cy="11880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03A4BE-D546-8146-B862-DE6D80BE30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9636" y="2501165"/>
            <a:ext cx="1065765" cy="118806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C9431E4-DC4A-8F4F-94F6-91B265D96C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5960" y="4266308"/>
            <a:ext cx="1229668" cy="873020"/>
          </a:xfrm>
          <a:prstGeom prst="rect">
            <a:avLst/>
          </a:prstGeom>
        </p:spPr>
      </p:pic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6EED22-50C4-CD48-A8B5-91611ED10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81735" y="6356350"/>
            <a:ext cx="6187218" cy="365125"/>
          </a:xfrm>
        </p:spPr>
        <p:txBody>
          <a:bodyPr/>
          <a:lstStyle/>
          <a:p>
            <a:r>
              <a:rPr lang="en-US" dirty="0"/>
              <a:t>27th ACM SIGSPATIAL International Conference on Advances in Geographic Information Systems</a:t>
            </a:r>
          </a:p>
        </p:txBody>
      </p:sp>
    </p:spTree>
    <p:extLst>
      <p:ext uri="{BB962C8B-B14F-4D97-AF65-F5344CB8AC3E}">
        <p14:creationId xmlns:p14="http://schemas.microsoft.com/office/powerpoint/2010/main" val="52406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0"/>
    </mc:Choice>
    <mc:Fallback xmlns="">
      <p:transition spd="slow" advTm="6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22443</TotalTime>
  <Words>147</Words>
  <Application>Microsoft Macintosh PowerPoint</Application>
  <PresentationFormat>On-screen Show (4:3)</PresentationFormat>
  <Paragraphs>41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Wingdings</vt:lpstr>
      <vt:lpstr>Office Theme</vt:lpstr>
      <vt:lpstr>Parallel In-Memory Evaluation of Spatial Joins  Poster Id: 28</vt:lpstr>
      <vt:lpstr>Spatial Joins</vt:lpstr>
      <vt:lpstr>Partition-based Evaluation</vt:lpstr>
    </vt:vector>
  </TitlesOfParts>
  <Company>Aarhus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Managing Composite Big Data</dc:title>
  <dc:creator>Panagiotis Bouros</dc:creator>
  <cp:lastModifiedBy>Bouros, Dr. Panagiotis</cp:lastModifiedBy>
  <cp:revision>2861</cp:revision>
  <cp:lastPrinted>2019-10-27T19:02:41Z</cp:lastPrinted>
  <dcterms:created xsi:type="dcterms:W3CDTF">2017-03-03T12:27:22Z</dcterms:created>
  <dcterms:modified xsi:type="dcterms:W3CDTF">2019-10-27T19:03:24Z</dcterms:modified>
</cp:coreProperties>
</file>

<file path=docProps/thumbnail.jpeg>
</file>